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59" r:id="rId3"/>
    <p:sldId id="256" r:id="rId4"/>
    <p:sldId id="257" r:id="rId5"/>
    <p:sldId id="261" r:id="rId6"/>
  </p:sldIdLst>
  <p:sldSz cx="9906000" cy="6858000" type="A4"/>
  <p:notesSz cx="9144000" cy="6858000"/>
  <p:embeddedFontLst>
    <p:embeddedFont>
      <p:font typeface="에스코어 드림 5 Medium" panose="020B0503030302020204" pitchFamily="34" charset="-127"/>
      <p:regular r:id="rId7"/>
    </p:embeddedFont>
    <p:embeddedFont>
      <p:font typeface="에스코어 드림 6 Bold" panose="020B0703030302020204" pitchFamily="34" charset="-127"/>
      <p:bold r:id="rId8"/>
    </p:embeddedFont>
    <p:embeddedFont>
      <p:font typeface="에스코어 드림 7 ExtraBold" panose="020B0803030302020204" pitchFamily="34" charset="-127"/>
      <p:bold r:id="rId9"/>
    </p:embeddedFont>
    <p:embeddedFont>
      <p:font typeface="나눔고딕" pitchFamily="2" charset="-127"/>
      <p:regular r:id="rId10"/>
      <p:bold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B00"/>
    <a:srgbClr val="DD2227"/>
    <a:srgbClr val="FFB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275" autoAdjust="0"/>
  </p:normalViewPr>
  <p:slideViewPr>
    <p:cSldViewPr>
      <p:cViewPr varScale="1">
        <p:scale>
          <a:sx n="84" d="100"/>
          <a:sy n="84" d="100"/>
        </p:scale>
        <p:origin x="1386" y="78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780337" y="274639"/>
            <a:ext cx="241458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36575" y="274639"/>
            <a:ext cx="7078663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6575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48300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04FAF-2FD9-4474-89DC-EDAFCBA7DF3F}" type="datetimeFigureOut">
              <a:rPr lang="ko-KR" altLang="en-US" smtClean="0"/>
              <a:pPr/>
              <a:t>2022-10-06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009F7-02FA-4584-AEDF-D3E63F358F6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그림 155" descr="제안서-표지(매매)배경없음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16" y="0"/>
            <a:ext cx="9739346" cy="6858000"/>
          </a:xfrm>
          <a:prstGeom prst="rect">
            <a:avLst/>
          </a:prstGeom>
        </p:spPr>
      </p:pic>
      <p:sp>
        <p:nvSpPr>
          <p:cNvPr id="157" name="직사각형 156"/>
          <p:cNvSpPr/>
          <p:nvPr/>
        </p:nvSpPr>
        <p:spPr>
          <a:xfrm>
            <a:off x="2666984" y="3357562"/>
            <a:ext cx="4786345" cy="8572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/>
          </a:p>
        </p:txBody>
      </p:sp>
      <p:sp>
        <p:nvSpPr>
          <p:cNvPr id="158" name="TextBox 157"/>
          <p:cNvSpPr txBox="1"/>
          <p:nvPr/>
        </p:nvSpPr>
        <p:spPr>
          <a:xfrm>
            <a:off x="2381232" y="3429000"/>
            <a:ext cx="51435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rgbClr val="CC261F"/>
                </a:solidFill>
                <a:latin typeface="에스코어 드림 6 Bold" pitchFamily="34" charset="-127"/>
                <a:ea typeface="에스코어 드림 6 Bold" pitchFamily="34" charset="-127"/>
              </a:rPr>
              <a:t>사무실 임대 제안서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167578" y="0"/>
            <a:ext cx="2571768" cy="12858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C:\Users\young\Desktop\eb3e2ca1211eba115609189d61258f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77822" y="183796"/>
            <a:ext cx="1905000" cy="571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3751254" y="1422100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655569" y="1422100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66654" y="6072207"/>
            <a:ext cx="9572692" cy="60247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66654" y="142852"/>
            <a:ext cx="9572692" cy="78581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38092" y="247057"/>
            <a:ext cx="18502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cap="all" dirty="0">
                <a:solidFill>
                  <a:srgbClr val="FFBD00"/>
                </a:solidFill>
                <a:latin typeface="에스코어 드림 5 Medium" pitchFamily="34" charset="-127"/>
                <a:ea typeface="에스코어 드림 5 Medium" pitchFamily="34" charset="-127"/>
              </a:rPr>
              <a:t>c</a:t>
            </a:r>
            <a:r>
              <a:rPr lang="en-US" altLang="ko-KR" sz="2400" cap="all" dirty="0">
                <a:solidFill>
                  <a:schemeClr val="bg1"/>
                </a:solidFill>
                <a:latin typeface="에스코어 드림 5 Medium" pitchFamily="34" charset="-127"/>
                <a:ea typeface="에스코어 드림 5 Medium" pitchFamily="34" charset="-127"/>
              </a:rPr>
              <a:t>ontents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6435100" y="6181744"/>
            <a:ext cx="3310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해당 자료는 이해관계인에 의해 비밀유지가 필요 할 수 있습니다</a:t>
            </a:r>
            <a:r>
              <a: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r"/>
            <a:r>
              <a: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유출되지 않도록 주의 바랍니다</a:t>
            </a:r>
            <a:r>
              <a: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ko-KR" altLang="en-US" sz="900" b="1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2" name="그룹 128"/>
          <p:cNvGrpSpPr/>
          <p:nvPr/>
        </p:nvGrpSpPr>
        <p:grpSpPr>
          <a:xfrm>
            <a:off x="3643420" y="6081731"/>
            <a:ext cx="1170513" cy="605294"/>
            <a:chOff x="3452802" y="6081731"/>
            <a:chExt cx="1170513" cy="605294"/>
          </a:xfrm>
        </p:grpSpPr>
        <p:sp>
          <p:nvSpPr>
            <p:cNvPr id="121" name="TextBox 120"/>
            <p:cNvSpPr txBox="1"/>
            <p:nvPr/>
          </p:nvSpPr>
          <p:spPr>
            <a:xfrm>
              <a:off x="3452802" y="6081731"/>
              <a:ext cx="1170513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오지진 이사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02-545-0787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010-3347-5255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jijinoh@gmail.com</a:t>
              </a:r>
            </a:p>
          </p:txBody>
        </p:sp>
        <p:cxnSp>
          <p:nvCxnSpPr>
            <p:cNvPr id="126" name="직선 연결선 125"/>
            <p:cNvCxnSpPr/>
            <p:nvPr/>
          </p:nvCxnSpPr>
          <p:spPr>
            <a:xfrm rot="5400000">
              <a:off x="3275001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그룹 129"/>
          <p:cNvGrpSpPr/>
          <p:nvPr/>
        </p:nvGrpSpPr>
        <p:grpSpPr>
          <a:xfrm>
            <a:off x="5095876" y="6081731"/>
            <a:ext cx="1237839" cy="605294"/>
            <a:chOff x="4953000" y="6081731"/>
            <a:chExt cx="1237839" cy="605294"/>
          </a:xfrm>
        </p:grpSpPr>
        <p:sp>
          <p:nvSpPr>
            <p:cNvPr id="122" name="TextBox 121"/>
            <p:cNvSpPr txBox="1"/>
            <p:nvPr/>
          </p:nvSpPr>
          <p:spPr>
            <a:xfrm>
              <a:off x="4953000" y="6081731"/>
              <a:ext cx="1237839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문성현 실장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02-545-0969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010-3950-3858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climaxrn@nate.com</a:t>
              </a:r>
            </a:p>
          </p:txBody>
        </p:sp>
        <p:cxnSp>
          <p:nvCxnSpPr>
            <p:cNvPr id="127" name="직선 연결선 126"/>
            <p:cNvCxnSpPr/>
            <p:nvPr/>
          </p:nvCxnSpPr>
          <p:spPr>
            <a:xfrm rot="5400000">
              <a:off x="4775199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TextBox 127"/>
          <p:cNvSpPr txBox="1"/>
          <p:nvPr/>
        </p:nvSpPr>
        <p:spPr>
          <a:xfrm>
            <a:off x="257142" y="6202940"/>
            <a:ext cx="1647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7 ExtraBold" pitchFamily="34" charset="-127"/>
                <a:ea typeface="에스코어 드림 7 ExtraBold" pitchFamily="34" charset="-127"/>
              </a:rPr>
              <a:t>CONTACT </a:t>
            </a:r>
            <a:r>
              <a:rPr lang="en-US" altLang="ko-KR" dirty="0">
                <a:solidFill>
                  <a:srgbClr val="FFBD00"/>
                </a:solidFill>
                <a:latin typeface="에스코어 드림 7 ExtraBold" pitchFamily="34" charset="-127"/>
                <a:ea typeface="에스코어 드림 7 ExtraBold" pitchFamily="34" charset="-127"/>
              </a:rPr>
              <a:t>US</a:t>
            </a:r>
            <a:endParaRPr lang="ko-KR" altLang="en-US" dirty="0">
              <a:solidFill>
                <a:srgbClr val="FFBD00"/>
              </a:solidFill>
              <a:latin typeface="에스코어 드림 7 ExtraBold" pitchFamily="34" charset="-127"/>
              <a:ea typeface="에스코어 드림 7 ExtraBold" pitchFamily="34" charset="-127"/>
            </a:endParaRPr>
          </a:p>
        </p:txBody>
      </p:sp>
      <p:grpSp>
        <p:nvGrpSpPr>
          <p:cNvPr id="4" name="그룹 130"/>
          <p:cNvGrpSpPr/>
          <p:nvPr/>
        </p:nvGrpSpPr>
        <p:grpSpPr>
          <a:xfrm>
            <a:off x="2166918" y="6081731"/>
            <a:ext cx="1194558" cy="605294"/>
            <a:chOff x="3452802" y="6081731"/>
            <a:chExt cx="1194558" cy="605294"/>
          </a:xfrm>
        </p:grpSpPr>
        <p:sp>
          <p:nvSpPr>
            <p:cNvPr id="132" name="TextBox 131"/>
            <p:cNvSpPr txBox="1"/>
            <p:nvPr/>
          </p:nvSpPr>
          <p:spPr>
            <a:xfrm>
              <a:off x="3452802" y="6081731"/>
              <a:ext cx="1194558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정태원 전무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02-545-0970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010-9556-8311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goracfa@nate.com</a:t>
              </a:r>
            </a:p>
          </p:txBody>
        </p:sp>
        <p:cxnSp>
          <p:nvCxnSpPr>
            <p:cNvPr id="133" name="직선 연결선 132"/>
            <p:cNvCxnSpPr/>
            <p:nvPr/>
          </p:nvCxnSpPr>
          <p:spPr>
            <a:xfrm rot="5400000">
              <a:off x="3275001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/>
          <p:cNvSpPr txBox="1"/>
          <p:nvPr/>
        </p:nvSpPr>
        <p:spPr>
          <a:xfrm>
            <a:off x="3751254" y="1850728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55569" y="1850728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3751254" y="2279356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55569" y="2279356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3751254" y="2707984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55569" y="2707984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3751254" y="3136612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655569" y="3136612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751254" y="3565240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655569" y="3565240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3751254" y="3993868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655569" y="3993868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751254" y="4422496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55569" y="4422496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3751254" y="4851124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655569" y="4851124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3751254" y="5279752"/>
            <a:ext cx="638316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300" dirty="0">
                <a:solidFill>
                  <a:srgbClr val="C00000"/>
                </a:solidFill>
                <a:latin typeface="에스코어 드림 5 Medium" pitchFamily="34" charset="-127"/>
                <a:ea typeface="에스코어 드림 5 Medium" pitchFamily="34" charset="-127"/>
              </a:rPr>
              <a:t>3~4.p</a:t>
            </a:r>
            <a:endParaRPr lang="ko-KR" altLang="en-US" sz="1300" dirty="0">
              <a:solidFill>
                <a:srgbClr val="C00000"/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55569" y="5279752"/>
            <a:ext cx="268047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SC BANK HQ (SC </a:t>
            </a:r>
            <a:r>
              <a:rPr lang="ko-KR" altLang="en-US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은행 본점빌딩</a:t>
            </a:r>
            <a:r>
              <a:rPr lang="en-US" altLang="ko-KR" sz="13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5 Medium" pitchFamily="34" charset="-127"/>
                <a:ea typeface="에스코어 드림 5 Medium" pitchFamily="34" charset="-127"/>
              </a:rPr>
              <a:t>)</a:t>
            </a:r>
          </a:p>
        </p:txBody>
      </p:sp>
      <p:grpSp>
        <p:nvGrpSpPr>
          <p:cNvPr id="5" name="그룹 154"/>
          <p:cNvGrpSpPr/>
          <p:nvPr/>
        </p:nvGrpSpPr>
        <p:grpSpPr>
          <a:xfrm>
            <a:off x="666720" y="1706837"/>
            <a:ext cx="3714776" cy="3859240"/>
            <a:chOff x="666720" y="1706837"/>
            <a:chExt cx="3286148" cy="3859240"/>
          </a:xfrm>
        </p:grpSpPr>
        <p:cxnSp>
          <p:nvCxnSpPr>
            <p:cNvPr id="106" name="직선 연결선 105"/>
            <p:cNvCxnSpPr/>
            <p:nvPr/>
          </p:nvCxnSpPr>
          <p:spPr>
            <a:xfrm>
              <a:off x="666720" y="1706837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연결선 76"/>
            <p:cNvCxnSpPr/>
            <p:nvPr/>
          </p:nvCxnSpPr>
          <p:spPr>
            <a:xfrm>
              <a:off x="666720" y="2135465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연결선 79"/>
            <p:cNvCxnSpPr/>
            <p:nvPr/>
          </p:nvCxnSpPr>
          <p:spPr>
            <a:xfrm>
              <a:off x="666720" y="2564093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연결선 82"/>
            <p:cNvCxnSpPr/>
            <p:nvPr/>
          </p:nvCxnSpPr>
          <p:spPr>
            <a:xfrm>
              <a:off x="666720" y="2992721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/>
            <p:cNvCxnSpPr/>
            <p:nvPr/>
          </p:nvCxnSpPr>
          <p:spPr>
            <a:xfrm>
              <a:off x="666720" y="3421349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직선 연결선 90"/>
            <p:cNvCxnSpPr/>
            <p:nvPr/>
          </p:nvCxnSpPr>
          <p:spPr>
            <a:xfrm>
              <a:off x="666720" y="3849977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직선 연결선 93"/>
            <p:cNvCxnSpPr/>
            <p:nvPr/>
          </p:nvCxnSpPr>
          <p:spPr>
            <a:xfrm>
              <a:off x="666720" y="4278605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직선 연결선 102"/>
            <p:cNvCxnSpPr/>
            <p:nvPr/>
          </p:nvCxnSpPr>
          <p:spPr>
            <a:xfrm>
              <a:off x="666720" y="4707233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직선 연결선 106"/>
            <p:cNvCxnSpPr/>
            <p:nvPr/>
          </p:nvCxnSpPr>
          <p:spPr>
            <a:xfrm>
              <a:off x="666720" y="5135861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직선 연결선 109"/>
            <p:cNvCxnSpPr/>
            <p:nvPr/>
          </p:nvCxnSpPr>
          <p:spPr>
            <a:xfrm>
              <a:off x="666720" y="5564489"/>
              <a:ext cx="3286148" cy="1588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050" name="Picture 2" descr="C:\Users\young\Desktop\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53996" y="241586"/>
            <a:ext cx="1905000" cy="571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직사각형 122"/>
          <p:cNvSpPr/>
          <p:nvPr/>
        </p:nvSpPr>
        <p:spPr>
          <a:xfrm>
            <a:off x="166654" y="1363028"/>
            <a:ext cx="3389346" cy="213741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solidFill>
              <a:srgbClr val="FF2B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66654" y="6072207"/>
            <a:ext cx="9572692" cy="60247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66654" y="142852"/>
            <a:ext cx="9572692" cy="78581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38092" y="247743"/>
            <a:ext cx="3648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cap="all" dirty="0">
                <a:solidFill>
                  <a:srgbClr val="FFBD00"/>
                </a:solidFill>
                <a:latin typeface="에스코어 드림 5 Medium" pitchFamily="34" charset="-127"/>
                <a:ea typeface="에스코어 드림 5 Medium" pitchFamily="34" charset="-127"/>
              </a:rPr>
              <a:t>L</a:t>
            </a:r>
            <a:r>
              <a:rPr lang="en-US" altLang="ko-KR" sz="2400" cap="all" dirty="0">
                <a:solidFill>
                  <a:schemeClr val="bg1"/>
                </a:solidFill>
                <a:latin typeface="에스코어 드림 5 Medium" pitchFamily="34" charset="-127"/>
                <a:ea typeface="에스코어 드림 5 Medium" pitchFamily="34" charset="-127"/>
              </a:rPr>
              <a:t>easing Information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6435100" y="6181744"/>
            <a:ext cx="3310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해당 자료는 이해관계인에 의해 비밀유지가 필요 할 수 있습니다</a:t>
            </a:r>
            <a:r>
              <a: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r"/>
            <a:r>
              <a: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유출되지 않도록 주의 바랍니다</a:t>
            </a:r>
            <a:r>
              <a: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ko-KR" altLang="en-US" sz="900" b="1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29" name="그룹 128"/>
          <p:cNvGrpSpPr/>
          <p:nvPr/>
        </p:nvGrpSpPr>
        <p:grpSpPr>
          <a:xfrm>
            <a:off x="3643420" y="6081731"/>
            <a:ext cx="1170513" cy="605294"/>
            <a:chOff x="3452802" y="6081731"/>
            <a:chExt cx="1170513" cy="605294"/>
          </a:xfrm>
        </p:grpSpPr>
        <p:sp>
          <p:nvSpPr>
            <p:cNvPr id="121" name="TextBox 120"/>
            <p:cNvSpPr txBox="1"/>
            <p:nvPr/>
          </p:nvSpPr>
          <p:spPr>
            <a:xfrm>
              <a:off x="3452802" y="6081731"/>
              <a:ext cx="1170513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오지진 이사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02-545-0787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010-3347-5255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jijinoh@gmail.com</a:t>
              </a:r>
            </a:p>
          </p:txBody>
        </p:sp>
        <p:cxnSp>
          <p:nvCxnSpPr>
            <p:cNvPr id="126" name="직선 연결선 125"/>
            <p:cNvCxnSpPr/>
            <p:nvPr/>
          </p:nvCxnSpPr>
          <p:spPr>
            <a:xfrm rot="5400000">
              <a:off x="3275001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0" name="그룹 129"/>
          <p:cNvGrpSpPr/>
          <p:nvPr/>
        </p:nvGrpSpPr>
        <p:grpSpPr>
          <a:xfrm>
            <a:off x="5095876" y="6081731"/>
            <a:ext cx="1237839" cy="605294"/>
            <a:chOff x="4953000" y="6081731"/>
            <a:chExt cx="1237839" cy="605294"/>
          </a:xfrm>
        </p:grpSpPr>
        <p:sp>
          <p:nvSpPr>
            <p:cNvPr id="122" name="TextBox 121"/>
            <p:cNvSpPr txBox="1"/>
            <p:nvPr/>
          </p:nvSpPr>
          <p:spPr>
            <a:xfrm>
              <a:off x="4953000" y="6081731"/>
              <a:ext cx="1237839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문성현 실장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02-545-0969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010-3950-3858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climaxrn@nate.com</a:t>
              </a:r>
            </a:p>
          </p:txBody>
        </p:sp>
        <p:cxnSp>
          <p:nvCxnSpPr>
            <p:cNvPr id="127" name="직선 연결선 126"/>
            <p:cNvCxnSpPr/>
            <p:nvPr/>
          </p:nvCxnSpPr>
          <p:spPr>
            <a:xfrm rot="5400000">
              <a:off x="4775199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TextBox 127"/>
          <p:cNvSpPr txBox="1"/>
          <p:nvPr/>
        </p:nvSpPr>
        <p:spPr>
          <a:xfrm>
            <a:off x="257142" y="6202940"/>
            <a:ext cx="1647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7 ExtraBold" pitchFamily="34" charset="-127"/>
                <a:ea typeface="에스코어 드림 7 ExtraBold" pitchFamily="34" charset="-127"/>
              </a:rPr>
              <a:t>CONTACT </a:t>
            </a:r>
            <a:r>
              <a:rPr lang="en-US" altLang="ko-KR" dirty="0">
                <a:solidFill>
                  <a:srgbClr val="FFBD00"/>
                </a:solidFill>
                <a:latin typeface="에스코어 드림 7 ExtraBold" pitchFamily="34" charset="-127"/>
                <a:ea typeface="에스코어 드림 7 ExtraBold" pitchFamily="34" charset="-127"/>
              </a:rPr>
              <a:t>US</a:t>
            </a:r>
            <a:endParaRPr lang="ko-KR" altLang="en-US" dirty="0">
              <a:solidFill>
                <a:srgbClr val="FFBD00"/>
              </a:solidFill>
              <a:latin typeface="에스코어 드림 7 ExtraBold" pitchFamily="34" charset="-127"/>
              <a:ea typeface="에스코어 드림 7 ExtraBold" pitchFamily="34" charset="-127"/>
            </a:endParaRPr>
          </a:p>
        </p:txBody>
      </p:sp>
      <p:grpSp>
        <p:nvGrpSpPr>
          <p:cNvPr id="131" name="그룹 130"/>
          <p:cNvGrpSpPr/>
          <p:nvPr/>
        </p:nvGrpSpPr>
        <p:grpSpPr>
          <a:xfrm>
            <a:off x="2166918" y="6081731"/>
            <a:ext cx="1194558" cy="605294"/>
            <a:chOff x="3452802" y="6081731"/>
            <a:chExt cx="1194558" cy="605294"/>
          </a:xfrm>
        </p:grpSpPr>
        <p:sp>
          <p:nvSpPr>
            <p:cNvPr id="132" name="TextBox 131"/>
            <p:cNvSpPr txBox="1"/>
            <p:nvPr/>
          </p:nvSpPr>
          <p:spPr>
            <a:xfrm>
              <a:off x="3452802" y="6081731"/>
              <a:ext cx="1194558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정태원 전무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02-545-0970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010-9556-8311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goracfa@nate.com</a:t>
              </a:r>
            </a:p>
          </p:txBody>
        </p:sp>
        <p:cxnSp>
          <p:nvCxnSpPr>
            <p:cNvPr id="133" name="직선 연결선 132"/>
            <p:cNvCxnSpPr/>
            <p:nvPr/>
          </p:nvCxnSpPr>
          <p:spPr>
            <a:xfrm rot="5400000">
              <a:off x="3275001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18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956183"/>
              </p:ext>
            </p:extLst>
          </p:nvPr>
        </p:nvGraphicFramePr>
        <p:xfrm>
          <a:off x="166654" y="3514724"/>
          <a:ext cx="3376646" cy="2469416"/>
        </p:xfrm>
        <a:graphic>
          <a:graphicData uri="http://schemas.openxmlformats.org/drawingml/2006/table">
            <a:tbl>
              <a:tblPr/>
              <a:tblGrid>
                <a:gridCol w="106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150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86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물건주소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100" dirty="0">
                          <a:effectLst/>
                          <a:latin typeface="+mn-lt"/>
                          <a:ea typeface="나눔고딕" pitchFamily="50" charset="-127"/>
                        </a:rPr>
                        <a:t>서울시 송파구 잠실동 </a:t>
                      </a:r>
                      <a:endParaRPr kumimoji="1" lang="en-US" altLang="ko-KR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나눔고딕" pitchFamily="50" charset="-127"/>
                        <a:cs typeface="Tahoma" pitchFamily="34" charset="0"/>
                      </a:endParaRPr>
                    </a:p>
                  </a:txBody>
                  <a:tcPr marL="91439" marR="91439" marT="45728" marB="45728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86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대지면적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㎡ (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평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)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86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연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  </a:t>
                      </a: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면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  </a:t>
                      </a: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적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㎡ (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평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)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86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건물규모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지상 층 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/ 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지하 층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86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주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  </a:t>
                      </a: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차</a:t>
                      </a: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  </a:t>
                      </a: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장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자주식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 대 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/ 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기계식 대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86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건축구조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철근콘크리트구조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86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엘리베이터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2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대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867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준공년도</a:t>
                      </a:r>
                      <a:endParaRPr kumimoji="1" lang="ko-KR" alt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lt"/>
                        <a:ea typeface="나눔고딕" pitchFamily="50" charset="-127"/>
                        <a:cs typeface="Tahoma" pitchFamily="34" charset="0"/>
                      </a:endParaRPr>
                    </a:p>
                  </a:txBody>
                  <a:tcPr marL="91439" marR="91439" marT="45728" marB="45728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2003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년 </a:t>
                      </a:r>
                      <a:r>
                        <a:rPr kumimoji="1" lang="en-US" altLang="ko-KR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8</a:t>
                      </a:r>
                      <a:r>
                        <a:rPr kumimoji="1" lang="ko-KR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월</a:t>
                      </a:r>
                    </a:p>
                  </a:txBody>
                  <a:tcPr marL="91439" marR="91439" marT="45728" marB="45728" anchor="ctr" horzOverflow="overflow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19" name="표 1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8792794"/>
              </p:ext>
            </p:extLst>
          </p:nvPr>
        </p:nvGraphicFramePr>
        <p:xfrm>
          <a:off x="3629022" y="3956100"/>
          <a:ext cx="6048377" cy="9730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1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20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54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45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46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441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4366"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ko-KR" altLang="en-US" sz="10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lt"/>
                          <a:ea typeface="나눔고딕" pitchFamily="50" charset="-127"/>
                          <a:cs typeface="Tahoma" pitchFamily="34" charset="0"/>
                        </a:rPr>
                        <a:t>층수</a:t>
                      </a: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임대면적</a:t>
                      </a: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전용면적</a:t>
                      </a: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보증금</a:t>
                      </a: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err="1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월임대료</a:t>
                      </a:r>
                      <a:endParaRPr lang="ko-KR" altLang="en-US" sz="1000" b="1" dirty="0">
                        <a:solidFill>
                          <a:schemeClr val="bg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관리비</a:t>
                      </a: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월 총비용</a:t>
                      </a: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3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+mn-lt"/>
                          <a:ea typeface="나눔고딕" pitchFamily="50" charset="-127"/>
                        </a:rPr>
                        <a:t>1F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+mn-lt"/>
                          <a:ea typeface="나눔고딕" pitchFamily="50" charset="-127"/>
                        </a:rPr>
                        <a:t>49.00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+mn-lt"/>
                          <a:ea typeface="나눔고딕" pitchFamily="50" charset="-127"/>
                        </a:rPr>
                        <a:t>35.00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+mn-lt"/>
                          <a:ea typeface="나눔고딕" pitchFamily="50" charset="-127"/>
                        </a:rPr>
                        <a:t>200,000,000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+mn-lt"/>
                          <a:ea typeface="나눔고딕" pitchFamily="50" charset="-127"/>
                        </a:rPr>
                        <a:t>14,000,000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+mn-lt"/>
                          <a:ea typeface="나눔고딕" pitchFamily="50" charset="-127"/>
                        </a:rPr>
                        <a:t>1,000,000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tx1"/>
                          </a:solidFill>
                          <a:latin typeface="+mn-lt"/>
                          <a:ea typeface="나눔고딕" pitchFamily="50" charset="-127"/>
                        </a:rPr>
                        <a:t>15,000,000</a:t>
                      </a:r>
                      <a:endParaRPr lang="ko-KR" altLang="en-US" sz="1000" b="1" dirty="0">
                        <a:solidFill>
                          <a:schemeClr val="tx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3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kern="1200" dirty="0">
                          <a:solidFill>
                            <a:schemeClr val="lt1"/>
                          </a:solidFill>
                          <a:latin typeface="+mn-lt"/>
                          <a:ea typeface="나눔고딕" pitchFamily="50" charset="-127"/>
                          <a:cs typeface="+mn-cs"/>
                        </a:rPr>
                        <a:t>합계</a:t>
                      </a: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49.00</a:t>
                      </a:r>
                      <a:endParaRPr lang="ko-KR" altLang="en-US" sz="1000" b="1" dirty="0">
                        <a:solidFill>
                          <a:schemeClr val="bg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35.00</a:t>
                      </a:r>
                      <a:endParaRPr lang="ko-KR" altLang="en-US" sz="1000" b="1" dirty="0">
                        <a:solidFill>
                          <a:schemeClr val="bg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200,000,000</a:t>
                      </a:r>
                      <a:endParaRPr lang="ko-KR" altLang="en-US" sz="1000" b="1" dirty="0">
                        <a:solidFill>
                          <a:schemeClr val="bg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14,000,000</a:t>
                      </a:r>
                      <a:endParaRPr lang="ko-KR" altLang="en-US" sz="1000" b="1" dirty="0">
                        <a:solidFill>
                          <a:schemeClr val="bg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1,000,000</a:t>
                      </a:r>
                      <a:endParaRPr lang="ko-KR" altLang="en-US" sz="1000" b="1" dirty="0">
                        <a:solidFill>
                          <a:schemeClr val="bg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000" b="1" dirty="0">
                          <a:solidFill>
                            <a:schemeClr val="bg1"/>
                          </a:solidFill>
                          <a:latin typeface="+mn-lt"/>
                          <a:ea typeface="나눔고딕" pitchFamily="50" charset="-127"/>
                        </a:rPr>
                        <a:t>15,000,000</a:t>
                      </a:r>
                      <a:endParaRPr lang="ko-KR" altLang="en-US" sz="1000" b="1" dirty="0">
                        <a:solidFill>
                          <a:schemeClr val="bg1"/>
                        </a:solidFill>
                        <a:latin typeface="+mn-lt"/>
                        <a:ea typeface="나눔고딕" pitchFamily="50" charset="-127"/>
                      </a:endParaRPr>
                    </a:p>
                  </a:txBody>
                  <a:tcPr marL="79981" marR="79981" marT="39990" marB="39990"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4" name="직사각형 123"/>
          <p:cNvSpPr/>
          <p:nvPr/>
        </p:nvSpPr>
        <p:spPr>
          <a:xfrm>
            <a:off x="7162802" y="1332359"/>
            <a:ext cx="2505105" cy="2123626"/>
          </a:xfrm>
          <a:prstGeom prst="rect">
            <a:avLst/>
          </a:prstGeom>
        </p:spPr>
        <p:txBody>
          <a:bodyPr wrap="square" lIns="91408" tIns="45704" rIns="91408" bIns="45704">
            <a:spAutoFit/>
          </a:bodyPr>
          <a:lstStyle/>
          <a:p>
            <a:pPr marL="171390" indent="-17139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altLang="ko-KR" sz="1100" b="1" dirty="0"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호선 </a:t>
            </a:r>
            <a:r>
              <a:rPr lang="ko-KR" altLang="en-US" sz="1100" b="1" dirty="0" err="1">
                <a:latin typeface="나눔고딕" pitchFamily="50" charset="-127"/>
                <a:ea typeface="나눔고딕" pitchFamily="50" charset="-127"/>
              </a:rPr>
              <a:t>선릉역</a:t>
            </a: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100" b="1" dirty="0"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번 출구 도보 </a:t>
            </a:r>
            <a:r>
              <a:rPr lang="en-US" altLang="ko-KR" sz="1100" b="1" dirty="0"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분</a:t>
            </a:r>
            <a:endParaRPr lang="en-US" altLang="ko-KR" sz="1100" b="1" dirty="0">
              <a:latin typeface="나눔고딕" pitchFamily="50" charset="-127"/>
              <a:ea typeface="나눔고딕" pitchFamily="50" charset="-127"/>
            </a:endParaRPr>
          </a:p>
          <a:p>
            <a:pPr marL="171390" indent="-17139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지하철 </a:t>
            </a:r>
            <a:r>
              <a:rPr lang="en-US" altLang="ko-KR" sz="1100" b="1" dirty="0"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호선과 분당선 </a:t>
            </a:r>
            <a:r>
              <a:rPr lang="ko-KR" altLang="en-US" sz="1100" b="1" dirty="0" err="1">
                <a:latin typeface="나눔고딕" pitchFamily="50" charset="-127"/>
                <a:ea typeface="나눔고딕" pitchFamily="50" charset="-127"/>
              </a:rPr>
              <a:t>환승역세권</a:t>
            </a:r>
            <a:endParaRPr lang="en-US" altLang="ko-KR" sz="1100" b="1" dirty="0">
              <a:latin typeface="나눔고딕" pitchFamily="50" charset="-127"/>
              <a:ea typeface="나눔고딕" pitchFamily="50" charset="-127"/>
            </a:endParaRPr>
          </a:p>
          <a:p>
            <a:pPr marL="171390" indent="-17139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100" b="1" dirty="0" err="1">
                <a:latin typeface="나눔고딕" pitchFamily="50" charset="-127"/>
                <a:ea typeface="나눔고딕" pitchFamily="50" charset="-127"/>
              </a:rPr>
              <a:t>테헤란로</a:t>
            </a: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 대로변 신축 건물</a:t>
            </a:r>
            <a:endParaRPr lang="en-US" altLang="ko-KR" sz="1100" b="1" dirty="0">
              <a:latin typeface="나눔고딕" pitchFamily="50" charset="-127"/>
              <a:ea typeface="나눔고딕" pitchFamily="50" charset="-127"/>
            </a:endParaRPr>
          </a:p>
          <a:p>
            <a:pPr marL="171390" indent="-17139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주차 무료 </a:t>
            </a:r>
            <a:r>
              <a:rPr lang="en-US" altLang="ko-KR" sz="1100" b="1" dirty="0"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대</a:t>
            </a:r>
            <a:endParaRPr lang="en-US" altLang="ko-KR" sz="1100" b="1" dirty="0">
              <a:latin typeface="나눔고딕" pitchFamily="50" charset="-127"/>
              <a:ea typeface="나눔고딕" pitchFamily="50" charset="-127"/>
            </a:endParaRPr>
          </a:p>
          <a:p>
            <a:pPr marL="171390" indent="-17139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중앙난방 </a:t>
            </a:r>
            <a:r>
              <a:rPr lang="en-US" altLang="ko-KR" sz="1100" b="1" dirty="0">
                <a:latin typeface="나눔고딕" pitchFamily="50" charset="-127"/>
                <a:ea typeface="나눔고딕" pitchFamily="50" charset="-127"/>
              </a:rPr>
              <a:t>/ </a:t>
            </a: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개별냉방</a:t>
            </a:r>
            <a:endParaRPr lang="en-US" altLang="ko-KR" sz="1100" b="1" dirty="0">
              <a:latin typeface="나눔고딕" pitchFamily="50" charset="-127"/>
              <a:ea typeface="나눔고딕" pitchFamily="50" charset="-127"/>
            </a:endParaRPr>
          </a:p>
          <a:p>
            <a:pPr marL="171390" indent="-17139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sz="1100" b="1" dirty="0">
                <a:latin typeface="나눔고딕" pitchFamily="50" charset="-127"/>
                <a:ea typeface="나눔고딕" pitchFamily="50" charset="-127"/>
              </a:rPr>
              <a:t>전기요금 실비정산</a:t>
            </a:r>
            <a:endParaRPr lang="en-US" altLang="ko-KR" sz="11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4" name="직사각형 133"/>
          <p:cNvSpPr/>
          <p:nvPr/>
        </p:nvSpPr>
        <p:spPr>
          <a:xfrm>
            <a:off x="187772" y="1033207"/>
            <a:ext cx="78928" cy="21284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TextBox 134"/>
          <p:cNvSpPr txBox="1"/>
          <p:nvPr/>
        </p:nvSpPr>
        <p:spPr>
          <a:xfrm>
            <a:off x="227236" y="1001132"/>
            <a:ext cx="2016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General Information</a:t>
            </a:r>
            <a:endParaRPr lang="ko-KR" altLang="en-US" sz="1200" b="1" dirty="0">
              <a:solidFill>
                <a:srgbClr val="C0000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6" name="직사각형 135"/>
          <p:cNvSpPr/>
          <p:nvPr/>
        </p:nvSpPr>
        <p:spPr>
          <a:xfrm>
            <a:off x="3706887" y="1041214"/>
            <a:ext cx="78928" cy="21284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TextBox 136"/>
          <p:cNvSpPr txBox="1"/>
          <p:nvPr/>
        </p:nvSpPr>
        <p:spPr>
          <a:xfrm>
            <a:off x="3746351" y="1009139"/>
            <a:ext cx="2016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Location</a:t>
            </a:r>
          </a:p>
        </p:txBody>
      </p:sp>
      <p:sp>
        <p:nvSpPr>
          <p:cNvPr id="138" name="직사각형 137"/>
          <p:cNvSpPr/>
          <p:nvPr/>
        </p:nvSpPr>
        <p:spPr>
          <a:xfrm>
            <a:off x="3630267" y="1357298"/>
            <a:ext cx="3443633" cy="214314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solidFill>
              <a:srgbClr val="FF2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직사각형 138"/>
          <p:cNvSpPr/>
          <p:nvPr/>
        </p:nvSpPr>
        <p:spPr>
          <a:xfrm>
            <a:off x="7226003" y="1041214"/>
            <a:ext cx="78928" cy="21284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TextBox 139"/>
          <p:cNvSpPr txBox="1"/>
          <p:nvPr/>
        </p:nvSpPr>
        <p:spPr>
          <a:xfrm>
            <a:off x="7265467" y="1009139"/>
            <a:ext cx="2016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Specification</a:t>
            </a:r>
          </a:p>
        </p:txBody>
      </p:sp>
      <p:sp>
        <p:nvSpPr>
          <p:cNvPr id="141" name="직사각형 140"/>
          <p:cNvSpPr/>
          <p:nvPr/>
        </p:nvSpPr>
        <p:spPr>
          <a:xfrm>
            <a:off x="7149383" y="1357297"/>
            <a:ext cx="2518525" cy="2143141"/>
          </a:xfrm>
          <a:prstGeom prst="rect">
            <a:avLst/>
          </a:prstGeom>
          <a:noFill/>
          <a:ln w="3175">
            <a:solidFill>
              <a:srgbClr val="FF2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직사각형 141"/>
          <p:cNvSpPr/>
          <p:nvPr/>
        </p:nvSpPr>
        <p:spPr>
          <a:xfrm>
            <a:off x="3660998" y="3648202"/>
            <a:ext cx="78928" cy="21284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TextBox 142"/>
          <p:cNvSpPr txBox="1"/>
          <p:nvPr/>
        </p:nvSpPr>
        <p:spPr>
          <a:xfrm>
            <a:off x="3700462" y="3608432"/>
            <a:ext cx="2016224" cy="2923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3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Space Availability / Rent</a:t>
            </a:r>
            <a:endParaRPr lang="ko-KR" altLang="en-US" sz="1300" b="1" dirty="0">
              <a:solidFill>
                <a:srgbClr val="C0000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8515379" y="3598910"/>
            <a:ext cx="1094080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1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11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단위</a:t>
            </a:r>
            <a:r>
              <a:rPr lang="en-US" altLang="ko-KR" sz="11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:3.3</a:t>
            </a:r>
            <a:r>
              <a:rPr lang="ko-KR" altLang="en-US" sz="11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㎡</a:t>
            </a:r>
            <a:r>
              <a:rPr lang="en-US" altLang="ko-KR" sz="11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/</a:t>
            </a:r>
            <a:r>
              <a:rPr lang="ko-KR" altLang="en-US" sz="11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원</a:t>
            </a:r>
            <a:r>
              <a:rPr lang="en-US" altLang="ko-KR" sz="1100" b="1" dirty="0">
                <a:solidFill>
                  <a:srgbClr val="C00000"/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endParaRPr lang="ko-KR" altLang="en-US" sz="1100" b="1" dirty="0">
              <a:solidFill>
                <a:srgbClr val="C0000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6" name="직사각형 145"/>
          <p:cNvSpPr/>
          <p:nvPr/>
        </p:nvSpPr>
        <p:spPr>
          <a:xfrm>
            <a:off x="163554" y="3500438"/>
            <a:ext cx="3392446" cy="2488406"/>
          </a:xfrm>
          <a:prstGeom prst="rect">
            <a:avLst/>
          </a:prstGeom>
          <a:noFill/>
          <a:ln w="3175">
            <a:solidFill>
              <a:srgbClr val="FF2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Picture 2" descr="C:\Users\young\Desktop\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53996" y="241586"/>
            <a:ext cx="1905000" cy="571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66654" y="6072207"/>
            <a:ext cx="9572692" cy="60247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66654" y="142852"/>
            <a:ext cx="9572692" cy="78581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TextBox 119"/>
          <p:cNvSpPr txBox="1"/>
          <p:nvPr/>
        </p:nvSpPr>
        <p:spPr>
          <a:xfrm>
            <a:off x="6435100" y="6181744"/>
            <a:ext cx="3310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해당 자료는 이해관계인에 의해 비밀유지가 필요 할 수 있습니다</a:t>
            </a:r>
            <a:r>
              <a: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r"/>
            <a:r>
              <a: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유출되지 않도록 주의 바랍니다</a:t>
            </a:r>
            <a:r>
              <a: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ko-KR" altLang="en-US" sz="900" b="1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24" name="그룹 128"/>
          <p:cNvGrpSpPr/>
          <p:nvPr/>
        </p:nvGrpSpPr>
        <p:grpSpPr>
          <a:xfrm>
            <a:off x="3643420" y="6081731"/>
            <a:ext cx="1170513" cy="605294"/>
            <a:chOff x="3452802" y="6081731"/>
            <a:chExt cx="1170513" cy="605294"/>
          </a:xfrm>
        </p:grpSpPr>
        <p:sp>
          <p:nvSpPr>
            <p:cNvPr id="121" name="TextBox 120"/>
            <p:cNvSpPr txBox="1"/>
            <p:nvPr/>
          </p:nvSpPr>
          <p:spPr>
            <a:xfrm>
              <a:off x="3452802" y="6081731"/>
              <a:ext cx="1170513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오지진 이사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02-545-0787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010-3347-5255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jijinoh@gmail.com</a:t>
              </a:r>
            </a:p>
          </p:txBody>
        </p:sp>
        <p:cxnSp>
          <p:nvCxnSpPr>
            <p:cNvPr id="126" name="직선 연결선 125"/>
            <p:cNvCxnSpPr/>
            <p:nvPr/>
          </p:nvCxnSpPr>
          <p:spPr>
            <a:xfrm rot="5400000">
              <a:off x="3275001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129"/>
          <p:cNvGrpSpPr/>
          <p:nvPr/>
        </p:nvGrpSpPr>
        <p:grpSpPr>
          <a:xfrm>
            <a:off x="5095876" y="6081731"/>
            <a:ext cx="1237839" cy="605294"/>
            <a:chOff x="4953000" y="6081731"/>
            <a:chExt cx="1237839" cy="605294"/>
          </a:xfrm>
        </p:grpSpPr>
        <p:sp>
          <p:nvSpPr>
            <p:cNvPr id="122" name="TextBox 121"/>
            <p:cNvSpPr txBox="1"/>
            <p:nvPr/>
          </p:nvSpPr>
          <p:spPr>
            <a:xfrm>
              <a:off x="4953000" y="6081731"/>
              <a:ext cx="1237839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문성현 실장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02-545-0969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010-3950-3858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climaxrn@nate.com</a:t>
              </a:r>
            </a:p>
          </p:txBody>
        </p:sp>
        <p:cxnSp>
          <p:nvCxnSpPr>
            <p:cNvPr id="127" name="직선 연결선 126"/>
            <p:cNvCxnSpPr/>
            <p:nvPr/>
          </p:nvCxnSpPr>
          <p:spPr>
            <a:xfrm rot="5400000">
              <a:off x="4775199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TextBox 127"/>
          <p:cNvSpPr txBox="1"/>
          <p:nvPr/>
        </p:nvSpPr>
        <p:spPr>
          <a:xfrm>
            <a:off x="257142" y="6202940"/>
            <a:ext cx="1647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7 ExtraBold" pitchFamily="34" charset="-127"/>
                <a:ea typeface="에스코어 드림 7 ExtraBold" pitchFamily="34" charset="-127"/>
              </a:rPr>
              <a:t>CONTACT </a:t>
            </a:r>
            <a:r>
              <a:rPr lang="en-US" altLang="ko-KR" dirty="0">
                <a:solidFill>
                  <a:srgbClr val="FFBD00"/>
                </a:solidFill>
                <a:latin typeface="에스코어 드림 7 ExtraBold" pitchFamily="34" charset="-127"/>
                <a:ea typeface="에스코어 드림 7 ExtraBold" pitchFamily="34" charset="-127"/>
              </a:rPr>
              <a:t>US</a:t>
            </a:r>
            <a:endParaRPr lang="ko-KR" altLang="en-US" dirty="0">
              <a:solidFill>
                <a:srgbClr val="FFBD00"/>
              </a:solidFill>
              <a:latin typeface="에스코어 드림 7 ExtraBold" pitchFamily="34" charset="-127"/>
              <a:ea typeface="에스코어 드림 7 ExtraBold" pitchFamily="34" charset="-127"/>
            </a:endParaRPr>
          </a:p>
        </p:txBody>
      </p:sp>
      <p:grpSp>
        <p:nvGrpSpPr>
          <p:cNvPr id="28" name="그룹 130"/>
          <p:cNvGrpSpPr/>
          <p:nvPr/>
        </p:nvGrpSpPr>
        <p:grpSpPr>
          <a:xfrm>
            <a:off x="2166918" y="6081731"/>
            <a:ext cx="1194558" cy="605294"/>
            <a:chOff x="3452802" y="6081731"/>
            <a:chExt cx="1194558" cy="605294"/>
          </a:xfrm>
        </p:grpSpPr>
        <p:sp>
          <p:nvSpPr>
            <p:cNvPr id="132" name="TextBox 131"/>
            <p:cNvSpPr txBox="1"/>
            <p:nvPr/>
          </p:nvSpPr>
          <p:spPr>
            <a:xfrm>
              <a:off x="3452802" y="6081731"/>
              <a:ext cx="1194558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정태원 전무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02-545-0970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010-9556-8311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goracfa@nate.com</a:t>
              </a:r>
            </a:p>
          </p:txBody>
        </p:sp>
        <p:cxnSp>
          <p:nvCxnSpPr>
            <p:cNvPr id="133" name="직선 연결선 132"/>
            <p:cNvCxnSpPr/>
            <p:nvPr/>
          </p:nvCxnSpPr>
          <p:spPr>
            <a:xfrm rot="5400000">
              <a:off x="3275001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직사각형 11"/>
          <p:cNvSpPr/>
          <p:nvPr/>
        </p:nvSpPr>
        <p:spPr>
          <a:xfrm>
            <a:off x="495271" y="1081071"/>
            <a:ext cx="4464873" cy="24397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314" name="직사각형 313"/>
          <p:cNvSpPr/>
          <p:nvPr/>
        </p:nvSpPr>
        <p:spPr>
          <a:xfrm>
            <a:off x="495269" y="3521635"/>
            <a:ext cx="4464873" cy="24397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103" name="직사각형 102"/>
          <p:cNvSpPr/>
          <p:nvPr/>
        </p:nvSpPr>
        <p:spPr>
          <a:xfrm>
            <a:off x="4960146" y="1081071"/>
            <a:ext cx="4464873" cy="24397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104" name="직사각형 103"/>
          <p:cNvSpPr/>
          <p:nvPr/>
        </p:nvSpPr>
        <p:spPr>
          <a:xfrm>
            <a:off x="4960144" y="3521635"/>
            <a:ext cx="4464873" cy="24397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에스코어 드림 5 Medium" pitchFamily="34" charset="-127"/>
              <a:ea typeface="에스코어 드림 5 Medium" pitchFamily="34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8092" y="247743"/>
            <a:ext cx="3648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cap="all" dirty="0">
                <a:solidFill>
                  <a:srgbClr val="FFBD00"/>
                </a:solidFill>
                <a:latin typeface="에스코어 드림 5 Medium" pitchFamily="34" charset="-127"/>
                <a:ea typeface="에스코어 드림 5 Medium" pitchFamily="34" charset="-127"/>
              </a:rPr>
              <a:t>L</a:t>
            </a:r>
            <a:r>
              <a:rPr lang="en-US" altLang="ko-KR" sz="2400" cap="all" dirty="0">
                <a:solidFill>
                  <a:schemeClr val="bg1"/>
                </a:solidFill>
                <a:latin typeface="에스코어 드림 5 Medium" pitchFamily="34" charset="-127"/>
                <a:ea typeface="에스코어 드림 5 Medium" pitchFamily="34" charset="-127"/>
              </a:rPr>
              <a:t>easing Information</a:t>
            </a:r>
          </a:p>
        </p:txBody>
      </p:sp>
      <p:pic>
        <p:nvPicPr>
          <p:cNvPr id="20" name="Picture 2" descr="C:\Users\young\Desktop\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53996" y="241586"/>
            <a:ext cx="1905000" cy="571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66654" y="6072207"/>
            <a:ext cx="9572692" cy="60247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66654" y="142852"/>
            <a:ext cx="9572692" cy="78581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38092" y="247057"/>
            <a:ext cx="1662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cap="all" dirty="0">
                <a:solidFill>
                  <a:srgbClr val="FFBD00"/>
                </a:solidFill>
                <a:latin typeface="에스코어 드림 5 Medium" pitchFamily="34" charset="-127"/>
                <a:ea typeface="에스코어 드림 5 Medium" pitchFamily="34" charset="-127"/>
              </a:rPr>
              <a:t>C</a:t>
            </a:r>
            <a:r>
              <a:rPr lang="en-US" altLang="ko-KR" sz="2400" cap="all" dirty="0">
                <a:solidFill>
                  <a:schemeClr val="bg1"/>
                </a:solidFill>
                <a:latin typeface="에스코어 드림 5 Medium" pitchFamily="34" charset="-127"/>
                <a:ea typeface="에스코어 드림 5 Medium" pitchFamily="34" charset="-127"/>
              </a:rPr>
              <a:t>ontact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6435100" y="6181744"/>
            <a:ext cx="3310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해당 자료는 이해관계인에 의해 비밀유지가 필요 할 수 있습니다</a:t>
            </a:r>
            <a:r>
              <a: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r"/>
            <a:r>
              <a:rPr lang="ko-KR" altLang="en-US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유출되지 않도록 주의 바랍니다</a:t>
            </a:r>
            <a:r>
              <a: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ko-KR" altLang="en-US" sz="900" b="1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2" name="그룹 128"/>
          <p:cNvGrpSpPr/>
          <p:nvPr/>
        </p:nvGrpSpPr>
        <p:grpSpPr>
          <a:xfrm>
            <a:off x="3643420" y="6081731"/>
            <a:ext cx="1170513" cy="605294"/>
            <a:chOff x="3452802" y="6081731"/>
            <a:chExt cx="1170513" cy="605294"/>
          </a:xfrm>
        </p:grpSpPr>
        <p:sp>
          <p:nvSpPr>
            <p:cNvPr id="121" name="TextBox 120"/>
            <p:cNvSpPr txBox="1"/>
            <p:nvPr/>
          </p:nvSpPr>
          <p:spPr>
            <a:xfrm>
              <a:off x="3452802" y="6081731"/>
              <a:ext cx="1170513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오지진 이사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02-545-0787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010-3347-5255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jijinoh@gmail.com</a:t>
              </a:r>
            </a:p>
          </p:txBody>
        </p:sp>
        <p:cxnSp>
          <p:nvCxnSpPr>
            <p:cNvPr id="126" name="직선 연결선 125"/>
            <p:cNvCxnSpPr/>
            <p:nvPr/>
          </p:nvCxnSpPr>
          <p:spPr>
            <a:xfrm rot="5400000">
              <a:off x="3275001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그룹 129"/>
          <p:cNvGrpSpPr/>
          <p:nvPr/>
        </p:nvGrpSpPr>
        <p:grpSpPr>
          <a:xfrm>
            <a:off x="5095876" y="6081731"/>
            <a:ext cx="1237839" cy="605294"/>
            <a:chOff x="4953000" y="6081731"/>
            <a:chExt cx="1237839" cy="605294"/>
          </a:xfrm>
        </p:grpSpPr>
        <p:sp>
          <p:nvSpPr>
            <p:cNvPr id="122" name="TextBox 121"/>
            <p:cNvSpPr txBox="1"/>
            <p:nvPr/>
          </p:nvSpPr>
          <p:spPr>
            <a:xfrm>
              <a:off x="4953000" y="6081731"/>
              <a:ext cx="1237839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문성현 실장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02-545-0969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010-3950-3858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climaxrn@nate.com</a:t>
              </a:r>
            </a:p>
          </p:txBody>
        </p:sp>
        <p:cxnSp>
          <p:nvCxnSpPr>
            <p:cNvPr id="127" name="직선 연결선 126"/>
            <p:cNvCxnSpPr/>
            <p:nvPr/>
          </p:nvCxnSpPr>
          <p:spPr>
            <a:xfrm rot="5400000">
              <a:off x="4775199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TextBox 127"/>
          <p:cNvSpPr txBox="1"/>
          <p:nvPr/>
        </p:nvSpPr>
        <p:spPr>
          <a:xfrm>
            <a:off x="257142" y="6202940"/>
            <a:ext cx="1647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에스코어 드림 7 ExtraBold" pitchFamily="34" charset="-127"/>
                <a:ea typeface="에스코어 드림 7 ExtraBold" pitchFamily="34" charset="-127"/>
              </a:rPr>
              <a:t>CONTACT </a:t>
            </a:r>
            <a:r>
              <a:rPr lang="en-US" altLang="ko-KR" dirty="0">
                <a:solidFill>
                  <a:srgbClr val="FFBD00"/>
                </a:solidFill>
                <a:latin typeface="에스코어 드림 7 ExtraBold" pitchFamily="34" charset="-127"/>
                <a:ea typeface="에스코어 드림 7 ExtraBold" pitchFamily="34" charset="-127"/>
              </a:rPr>
              <a:t>US</a:t>
            </a:r>
            <a:endParaRPr lang="ko-KR" altLang="en-US" dirty="0">
              <a:solidFill>
                <a:srgbClr val="FFBD00"/>
              </a:solidFill>
              <a:latin typeface="에스코어 드림 7 ExtraBold" pitchFamily="34" charset="-127"/>
              <a:ea typeface="에스코어 드림 7 ExtraBold" pitchFamily="34" charset="-127"/>
            </a:endParaRPr>
          </a:p>
        </p:txBody>
      </p:sp>
      <p:grpSp>
        <p:nvGrpSpPr>
          <p:cNvPr id="4" name="그룹 130"/>
          <p:cNvGrpSpPr/>
          <p:nvPr/>
        </p:nvGrpSpPr>
        <p:grpSpPr>
          <a:xfrm>
            <a:off x="2166918" y="6081731"/>
            <a:ext cx="1194558" cy="605294"/>
            <a:chOff x="3452802" y="6081731"/>
            <a:chExt cx="1194558" cy="605294"/>
          </a:xfrm>
        </p:grpSpPr>
        <p:sp>
          <p:nvSpPr>
            <p:cNvPr id="132" name="TextBox 131"/>
            <p:cNvSpPr txBox="1"/>
            <p:nvPr/>
          </p:nvSpPr>
          <p:spPr>
            <a:xfrm>
              <a:off x="3452802" y="6081731"/>
              <a:ext cx="1194558" cy="6052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ts val="1000"/>
                </a:lnSpc>
              </a:pPr>
              <a:r>
                <a:rPr lang="ko-KR" altLang="en-US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정태원 전무</a:t>
              </a:r>
              <a:endParaRPr lang="en-US" altLang="ko-KR" sz="900" b="1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02-545-0970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010-9556-8311</a:t>
              </a:r>
            </a:p>
            <a:p>
              <a:pPr>
                <a:lnSpc>
                  <a:spcPts val="1000"/>
                </a:lnSpc>
              </a:pPr>
              <a:r>
                <a:rPr lang="en-US" altLang="ko-KR" sz="900" b="1" dirty="0">
                  <a:solidFill>
                    <a:schemeClr val="bg1"/>
                  </a:solidFill>
                  <a:latin typeface="나눔고딕" pitchFamily="50" charset="-127"/>
                  <a:ea typeface="나눔고딕" pitchFamily="50" charset="-127"/>
                </a:rPr>
                <a:t>goracfa@nate.com</a:t>
              </a:r>
            </a:p>
          </p:txBody>
        </p:sp>
        <p:cxnSp>
          <p:nvCxnSpPr>
            <p:cNvPr id="133" name="직선 연결선 132"/>
            <p:cNvCxnSpPr/>
            <p:nvPr/>
          </p:nvCxnSpPr>
          <p:spPr>
            <a:xfrm rot="5400000">
              <a:off x="3275001" y="6321445"/>
              <a:ext cx="357190" cy="1588"/>
            </a:xfrm>
            <a:prstGeom prst="line">
              <a:avLst/>
            </a:prstGeom>
            <a:ln w="19050">
              <a:solidFill>
                <a:srgbClr val="FFBD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Z:\2.광고사진작업\7.명함,사원증,홈페이지 이미지\홈페이지\홈페이지 전화번호\09-이영재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66305" y="1663884"/>
            <a:ext cx="7290674" cy="3693942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pic>
        <p:nvPicPr>
          <p:cNvPr id="17" name="Picture 2" descr="C:\Users\young\Desktop\w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53996" y="241586"/>
            <a:ext cx="1905000" cy="571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400</Words>
  <Application>Microsoft Office PowerPoint</Application>
  <PresentationFormat>A4 용지(210x297mm)</PresentationFormat>
  <Paragraphs>133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나눔고딕</vt:lpstr>
      <vt:lpstr>에스코어 드림 7 ExtraBold</vt:lpstr>
      <vt:lpstr>맑은 고딕</vt:lpstr>
      <vt:lpstr>에스코어 드림 6 Bold</vt:lpstr>
      <vt:lpstr>Arial</vt:lpstr>
      <vt:lpstr>에스코어 드림 5 Medium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young</dc:creator>
  <cp:lastModifiedBy>oko-KAR</cp:lastModifiedBy>
  <cp:revision>29</cp:revision>
  <dcterms:created xsi:type="dcterms:W3CDTF">2019-11-26T00:58:40Z</dcterms:created>
  <dcterms:modified xsi:type="dcterms:W3CDTF">2022-10-06T03:52:20Z</dcterms:modified>
</cp:coreProperties>
</file>

<file path=docProps/thumbnail.jpeg>
</file>